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9" r:id="rId4"/>
    <p:sldId id="277" r:id="rId5"/>
    <p:sldId id="261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80" r:id="rId15"/>
    <p:sldId id="282" r:id="rId16"/>
  </p:sldIdLst>
  <p:sldSz cx="9144000" cy="5143500" type="screen16x9"/>
  <p:notesSz cx="6858000" cy="9144000"/>
  <p:embeddedFontLst>
    <p:embeddedFont>
      <p:font typeface="Fira Sans Condensed" panose="020B0603050000020004" pitchFamily="34" charset="0"/>
      <p:regular r:id="rId18"/>
      <p:bold r:id="rId19"/>
      <p:italic r:id="rId20"/>
      <p:boldItalic r:id="rId21"/>
    </p:embeddedFont>
    <p:embeddedFont>
      <p:font typeface="Maven Pro" pitchFamily="2" charset="77"/>
      <p:regular r:id="rId22"/>
      <p:bold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Share Tech" pitchFamily="2" charset="7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73"/>
    <a:srgbClr val="1E1E1E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/>
    <p:restoredTop sz="82993"/>
  </p:normalViewPr>
  <p:slideViewPr>
    <p:cSldViewPr snapToGrid="0" snapToObjects="1">
      <p:cViewPr varScale="1">
        <p:scale>
          <a:sx n="140" d="100"/>
          <a:sy n="140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-15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337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 get image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HOG uses gradient direction of each pixel, groups them into small groups called cells. Take a histogram of each cell to reduce noise and aggregate direction over the group. Doing this for all cells give an overall structure of the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SVM as a classifier the </a:t>
            </a:r>
            <a:r>
              <a:rPr lang="en-US" dirty="0" err="1"/>
              <a:t>seperates</a:t>
            </a:r>
            <a:r>
              <a:rPr lang="en-US" dirty="0"/>
              <a:t> labels based on hyperplane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has now been shown to do much of the work of HOGs and are now replacing them but still perform a bit slower.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use case, we chose the HOG-SVM because did not see significant difference in performance with CNN’s but may adjust with more difficult </a:t>
            </a:r>
            <a:r>
              <a:rPr lang="en-US"/>
              <a:t>inference environment.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63" r:id="rId5"/>
    <p:sldLayoutId id="2147483666" r:id="rId6"/>
    <p:sldLayoutId id="2147483667" r:id="rId7"/>
    <p:sldLayoutId id="2147483668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pdf/1606.00915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sking/dli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Getting good data and tags</a:t>
            </a:r>
          </a:p>
          <a:p>
            <a:pPr marL="285750" indent="-285750"/>
            <a:r>
              <a:rPr lang="en-US" sz="1200" dirty="0"/>
              <a:t>Timing and lag</a:t>
            </a:r>
          </a:p>
          <a:p>
            <a:pPr marL="285750" indent="-285750"/>
            <a:r>
              <a:rPr lang="en-US" sz="1200" dirty="0"/>
              <a:t>Notification logic</a:t>
            </a:r>
          </a:p>
          <a:p>
            <a:pPr marL="285750" indent="-285750"/>
            <a:r>
              <a:rPr lang="en-US" sz="1200" dirty="0"/>
              <a:t>Containers and Kubernetes (getting right environments for each component)</a:t>
            </a:r>
          </a:p>
          <a:p>
            <a:pPr marL="285750" indent="-285750"/>
            <a:r>
              <a:rPr lang="en-US" sz="1200" dirty="0"/>
              <a:t>Events in testing</a:t>
            </a:r>
          </a:p>
        </p:txBody>
      </p:sp>
    </p:spTree>
    <p:extLst>
      <p:ext uri="{BB962C8B-B14F-4D97-AF65-F5344CB8AC3E}">
        <p14:creationId xmlns:p14="http://schemas.microsoft.com/office/powerpoint/2010/main" val="189045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Continuous Training and Evaluation</a:t>
            </a:r>
          </a:p>
          <a:p>
            <a:pPr marL="285750" indent="-285750"/>
            <a:r>
              <a:rPr lang="en-US" sz="1200" dirty="0"/>
              <a:t>Archiving faces to recognition repeat visitors</a:t>
            </a:r>
          </a:p>
          <a:p>
            <a:pPr marL="285750" indent="-285750"/>
            <a:r>
              <a:rPr lang="en-US" sz="1200" dirty="0"/>
              <a:t>Other types of personnel</a:t>
            </a:r>
          </a:p>
          <a:p>
            <a:pPr marL="285750" indent="-285750"/>
            <a:r>
              <a:rPr lang="en-US" sz="1200" dirty="0"/>
              <a:t>Include vehicle</a:t>
            </a:r>
          </a:p>
          <a:p>
            <a:pPr marL="285750" indent="-285750"/>
            <a:r>
              <a:rPr lang="en-US" sz="1200" dirty="0"/>
              <a:t>Package thieves</a:t>
            </a:r>
          </a:p>
          <a:p>
            <a:pPr marL="285750" indent="-285750"/>
            <a:r>
              <a:rPr lang="en-US" sz="1200" dirty="0"/>
              <a:t>Combining with amazon schedule</a:t>
            </a:r>
          </a:p>
          <a:p>
            <a:pPr marL="285750" indent="-285750"/>
            <a:r>
              <a:rPr lang="en-US" sz="1200" dirty="0"/>
              <a:t>Summarization of actions at the door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do’s (</a:t>
            </a:r>
            <a:r>
              <a:rPr lang="en"/>
              <a:t>remove slide)</a:t>
            </a:r>
            <a:endParaRPr sz="3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A56667-AD80-7A41-9E9A-5A38A90CAD73}"/>
              </a:ext>
            </a:extLst>
          </p:cNvPr>
          <p:cNvSpPr txBox="1">
            <a:spLocks/>
          </p:cNvSpPr>
          <p:nvPr/>
        </p:nvSpPr>
        <p:spPr>
          <a:xfrm>
            <a:off x="-831574" y="158708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High level: what it is, why it matters</a:t>
            </a:r>
          </a:p>
          <a:p>
            <a:r>
              <a:rPr lang="en-US" dirty="0"/>
              <a:t>Model Diagram</a:t>
            </a:r>
          </a:p>
          <a:p>
            <a:r>
              <a:rPr lang="en-US" dirty="0"/>
              <a:t>Data collection, segmentation</a:t>
            </a:r>
          </a:p>
          <a:p>
            <a:pPr lvl="1"/>
            <a:r>
              <a:rPr lang="en-US" dirty="0"/>
              <a:t>Papers to reference</a:t>
            </a:r>
          </a:p>
          <a:p>
            <a:r>
              <a:rPr lang="en-US" dirty="0"/>
              <a:t>Details on Yolo v5, face rec model</a:t>
            </a:r>
          </a:p>
          <a:p>
            <a:pPr lvl="1"/>
            <a:r>
              <a:rPr lang="en-US" dirty="0"/>
              <a:t>Training details: metrics (compare to others)</a:t>
            </a:r>
          </a:p>
          <a:p>
            <a:pPr lvl="1"/>
            <a:r>
              <a:rPr lang="en-US" dirty="0"/>
              <a:t>Papers to ref</a:t>
            </a:r>
          </a:p>
          <a:p>
            <a:r>
              <a:rPr lang="en-US" dirty="0"/>
              <a:t>Jetson side diagram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86963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https://</a:t>
            </a:r>
            <a:r>
              <a:rPr lang="en-US" sz="1400" dirty="0" err="1"/>
              <a:t>zenodo.org</a:t>
            </a:r>
            <a:r>
              <a:rPr lang="en-US" sz="1400" dirty="0"/>
              <a:t>/record/4679653#.YQlL01NKhqsDlib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face rec https://face-</a:t>
            </a:r>
            <a:r>
              <a:rPr lang="en-US" sz="1400" dirty="0" err="1"/>
              <a:t>recognition.readthedocs.io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/latest/</a:t>
            </a:r>
            <a:r>
              <a:rPr lang="en-US" sz="1400" dirty="0" err="1"/>
              <a:t>readme.html</a:t>
            </a: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47177" y="1379468"/>
            <a:ext cx="954425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Personnel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5" y="793814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</a:t>
            </a:r>
            <a:r>
              <a:rPr lang="en" dirty="0" err="1"/>
              <a:t>DeepLab</a:t>
            </a:r>
            <a:r>
              <a:rPr lang="en" dirty="0"/>
              <a:t>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We used search query and </a:t>
            </a:r>
            <a:r>
              <a:rPr lang="en-US" dirty="0" err="1"/>
              <a:t>deeplab</a:t>
            </a:r>
            <a:r>
              <a:rPr lang="en-US" dirty="0"/>
              <a:t> segmentation to automatically annotate 10k images from </a:t>
            </a:r>
            <a:r>
              <a:rPr lang="en-US" dirty="0" err="1"/>
              <a:t>youtube</a:t>
            </a:r>
            <a:r>
              <a:rPr lang="en-US" dirty="0"/>
              <a:t> videos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1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segmentation process here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Tuning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High level of Yolov5 and </a:t>
            </a:r>
            <a:r>
              <a:rPr lang="en-US" dirty="0" err="1"/>
              <a:t>cnn’s</a:t>
            </a:r>
            <a:endParaRPr lang="en-US" dirty="0"/>
          </a:p>
          <a:p>
            <a:pPr marL="285750" indent="-285750"/>
            <a:r>
              <a:rPr lang="en-US" dirty="0"/>
              <a:t>Why YOLO?</a:t>
            </a:r>
          </a:p>
          <a:p>
            <a:pPr marL="285750" indent="-285750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CNN or Yolov5 architecture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471227" y="27509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axinc</a:t>
            </a:r>
            <a:r>
              <a:rPr lang="en-US" dirty="0"/>
              <a:t>-ai/yolov5-the-latest-model-for-object-detection-b13320ec516b</a:t>
            </a:r>
          </a:p>
        </p:txBody>
      </p:sp>
    </p:spTree>
    <p:extLst>
      <p:ext uri="{BB962C8B-B14F-4D97-AF65-F5344CB8AC3E}">
        <p14:creationId xmlns:p14="http://schemas.microsoft.com/office/powerpoint/2010/main" val="39166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615;p30">
            <a:extLst>
              <a:ext uri="{FF2B5EF4-FFF2-40B4-BE49-F238E27FC236}">
                <a16:creationId xmlns:a16="http://schemas.microsoft.com/office/drawing/2014/main" id="{FA63A8BE-9F3C-2A49-B2DF-2AC3E2721B10}"/>
              </a:ext>
            </a:extLst>
          </p:cNvPr>
          <p:cNvCxnSpPr>
            <a:cxnSpLocks/>
          </p:cNvCxnSpPr>
          <p:nvPr/>
        </p:nvCxnSpPr>
        <p:spPr>
          <a:xfrm flipV="1">
            <a:off x="5975368" y="2012104"/>
            <a:ext cx="2272520" cy="212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57CF2A-A91C-B34E-9ACD-14467A8A688F}"/>
              </a:ext>
            </a:extLst>
          </p:cNvPr>
          <p:cNvGrpSpPr/>
          <p:nvPr/>
        </p:nvGrpSpPr>
        <p:grpSpPr>
          <a:xfrm>
            <a:off x="6184933" y="1929600"/>
            <a:ext cx="152051" cy="174044"/>
            <a:chOff x="2856229" y="1898319"/>
            <a:chExt cx="49496" cy="69655"/>
          </a:xfrm>
        </p:grpSpPr>
        <p:cxnSp>
          <p:nvCxnSpPr>
            <p:cNvPr id="16" name="Google Shape;615;p30">
              <a:extLst>
                <a:ext uri="{FF2B5EF4-FFF2-40B4-BE49-F238E27FC236}">
                  <a16:creationId xmlns:a16="http://schemas.microsoft.com/office/drawing/2014/main" id="{B965C5DF-536A-1A44-8056-8F581EE5F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615;p30">
              <a:extLst>
                <a:ext uri="{FF2B5EF4-FFF2-40B4-BE49-F238E27FC236}">
                  <a16:creationId xmlns:a16="http://schemas.microsoft.com/office/drawing/2014/main" id="{97875251-56D1-0849-97F1-F6369EB6F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" name="Google Shape;615;p30">
            <a:extLst>
              <a:ext uri="{FF2B5EF4-FFF2-40B4-BE49-F238E27FC236}">
                <a16:creationId xmlns:a16="http://schemas.microsoft.com/office/drawing/2014/main" id="{2926225F-7F7B-D04D-9122-294FB7D73D31}"/>
              </a:ext>
            </a:extLst>
          </p:cNvPr>
          <p:cNvCxnSpPr>
            <a:cxnSpLocks/>
          </p:cNvCxnSpPr>
          <p:nvPr/>
        </p:nvCxnSpPr>
        <p:spPr>
          <a:xfrm>
            <a:off x="4697505" y="2002476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367467" y="1839954"/>
            <a:ext cx="2761941" cy="289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Dlib</a:t>
            </a:r>
            <a:r>
              <a:rPr lang="en-US" sz="1200" dirty="0"/>
              <a:t> is a popular deep learning library written in C++ with python </a:t>
            </a:r>
            <a:r>
              <a:rPr lang="en-US" sz="1200" dirty="0" err="1"/>
              <a:t>api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Face_recognition</a:t>
            </a:r>
            <a:r>
              <a:rPr lang="en-US" sz="1200" dirty="0"/>
              <a:t> is a one-shot model utilizing Histogram Oriented </a:t>
            </a:r>
            <a:r>
              <a:rPr lang="en-US" sz="1200" dirty="0" err="1"/>
              <a:t>Grandient</a:t>
            </a:r>
            <a:r>
              <a:rPr lang="en-US" sz="1200" dirty="0"/>
              <a:t> (HOG) + Support Vector Machine (SVM) model or CNN based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Performed at 99.38% on Labeled Faces in the Wild benchmark.</a:t>
            </a:r>
          </a:p>
          <a:p>
            <a:pPr marL="0" indent="0" algn="l"/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74A78-F9BA-AD42-9BB9-830E4EE60849}"/>
              </a:ext>
            </a:extLst>
          </p:cNvPr>
          <p:cNvGrpSpPr/>
          <p:nvPr/>
        </p:nvGrpSpPr>
        <p:grpSpPr>
          <a:xfrm>
            <a:off x="4946003" y="1922227"/>
            <a:ext cx="152051" cy="174044"/>
            <a:chOff x="2856229" y="1898319"/>
            <a:chExt cx="49496" cy="69655"/>
          </a:xfrm>
        </p:grpSpPr>
        <p:cxnSp>
          <p:nvCxnSpPr>
            <p:cNvPr id="8" name="Google Shape;615;p30">
              <a:extLst>
                <a:ext uri="{FF2B5EF4-FFF2-40B4-BE49-F238E27FC236}">
                  <a16:creationId xmlns:a16="http://schemas.microsoft.com/office/drawing/2014/main" id="{5C0BFDEF-E0EF-754D-968A-9D81280019C2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15;p30">
              <a:extLst>
                <a:ext uri="{FF2B5EF4-FFF2-40B4-BE49-F238E27FC236}">
                  <a16:creationId xmlns:a16="http://schemas.microsoft.com/office/drawing/2014/main" id="{A394F2BA-5890-A146-A1B4-84C831948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071466-0DC3-B340-B1B9-31E6448A3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1410187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1CAF6C67-5BCF-4545-B1AA-F9015AE81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202137" y="1428503"/>
            <a:ext cx="893188" cy="116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AB4807BF-B364-C041-BAB5-7766821FC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1455088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328;p46">
            <a:extLst>
              <a:ext uri="{FF2B5EF4-FFF2-40B4-BE49-F238E27FC236}">
                <a16:creationId xmlns:a16="http://schemas.microsoft.com/office/drawing/2014/main" id="{9AD4ECE8-AAFF-0148-BD6F-34B3D27FD6B8}"/>
              </a:ext>
            </a:extLst>
          </p:cNvPr>
          <p:cNvSpPr txBox="1">
            <a:spLocks/>
          </p:cNvSpPr>
          <p:nvPr/>
        </p:nvSpPr>
        <p:spPr>
          <a:xfrm>
            <a:off x="3615227" y="839724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HOG + SVM</a:t>
            </a:r>
          </a:p>
        </p:txBody>
      </p:sp>
      <p:sp>
        <p:nvSpPr>
          <p:cNvPr id="21" name="Google Shape;1328;p46">
            <a:extLst>
              <a:ext uri="{FF2B5EF4-FFF2-40B4-BE49-F238E27FC236}">
                <a16:creationId xmlns:a16="http://schemas.microsoft.com/office/drawing/2014/main" id="{E730E93A-6BC3-0D45-8DFD-92CEA61FA4CE}"/>
              </a:ext>
            </a:extLst>
          </p:cNvPr>
          <p:cNvSpPr txBox="1">
            <a:spLocks/>
          </p:cNvSpPr>
          <p:nvPr/>
        </p:nvSpPr>
        <p:spPr>
          <a:xfrm>
            <a:off x="3676198" y="2611043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CNN</a:t>
            </a:r>
          </a:p>
        </p:txBody>
      </p:sp>
      <p:cxnSp>
        <p:nvCxnSpPr>
          <p:cNvPr id="22" name="Google Shape;615;p30">
            <a:extLst>
              <a:ext uri="{FF2B5EF4-FFF2-40B4-BE49-F238E27FC236}">
                <a16:creationId xmlns:a16="http://schemas.microsoft.com/office/drawing/2014/main" id="{51703B6E-4295-5F47-9AE0-153EB855F681}"/>
              </a:ext>
            </a:extLst>
          </p:cNvPr>
          <p:cNvCxnSpPr>
            <a:cxnSpLocks/>
          </p:cNvCxnSpPr>
          <p:nvPr/>
        </p:nvCxnSpPr>
        <p:spPr>
          <a:xfrm>
            <a:off x="6471845" y="3788415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CDBFD3-F5D3-B54F-AD76-4B4B91DF08CB}"/>
              </a:ext>
            </a:extLst>
          </p:cNvPr>
          <p:cNvGrpSpPr/>
          <p:nvPr/>
        </p:nvGrpSpPr>
        <p:grpSpPr>
          <a:xfrm>
            <a:off x="7380986" y="3718235"/>
            <a:ext cx="152051" cy="174044"/>
            <a:chOff x="2856229" y="1898319"/>
            <a:chExt cx="49496" cy="69655"/>
          </a:xfrm>
        </p:grpSpPr>
        <p:cxnSp>
          <p:nvCxnSpPr>
            <p:cNvPr id="24" name="Google Shape;615;p30">
              <a:extLst>
                <a:ext uri="{FF2B5EF4-FFF2-40B4-BE49-F238E27FC236}">
                  <a16:creationId xmlns:a16="http://schemas.microsoft.com/office/drawing/2014/main" id="{125F8F4A-EDBF-B348-9ADA-3F2E4BF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15;p30">
              <a:extLst>
                <a:ext uri="{FF2B5EF4-FFF2-40B4-BE49-F238E27FC236}">
                  <a16:creationId xmlns:a16="http://schemas.microsoft.com/office/drawing/2014/main" id="{698A3A76-2A0C-F047-8AA2-540D4F467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Google Shape;615;p30">
            <a:extLst>
              <a:ext uri="{FF2B5EF4-FFF2-40B4-BE49-F238E27FC236}">
                <a16:creationId xmlns:a16="http://schemas.microsoft.com/office/drawing/2014/main" id="{DB380A66-905B-2845-B084-3C0F7648DB9D}"/>
              </a:ext>
            </a:extLst>
          </p:cNvPr>
          <p:cNvCxnSpPr>
            <a:cxnSpLocks/>
          </p:cNvCxnSpPr>
          <p:nvPr/>
        </p:nvCxnSpPr>
        <p:spPr>
          <a:xfrm>
            <a:off x="4827950" y="3766881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EABF4C-0D75-EC43-88C6-A82A44516307}"/>
              </a:ext>
            </a:extLst>
          </p:cNvPr>
          <p:cNvGrpSpPr/>
          <p:nvPr/>
        </p:nvGrpSpPr>
        <p:grpSpPr>
          <a:xfrm>
            <a:off x="4913182" y="3689214"/>
            <a:ext cx="152051" cy="174044"/>
            <a:chOff x="2856229" y="1898319"/>
            <a:chExt cx="49496" cy="69655"/>
          </a:xfrm>
        </p:grpSpPr>
        <p:cxnSp>
          <p:nvCxnSpPr>
            <p:cNvPr id="28" name="Google Shape;615;p30">
              <a:extLst>
                <a:ext uri="{FF2B5EF4-FFF2-40B4-BE49-F238E27FC236}">
                  <a16:creationId xmlns:a16="http://schemas.microsoft.com/office/drawing/2014/main" id="{D3AB2886-DB24-0B43-AEDC-8BA5227613B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615;p30">
              <a:extLst>
                <a:ext uri="{FF2B5EF4-FFF2-40B4-BE49-F238E27FC236}">
                  <a16:creationId xmlns:a16="http://schemas.microsoft.com/office/drawing/2014/main" id="{C0F1848D-2875-5249-997A-AD5E56D21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527A1F96-B234-4346-9ACF-48FF50D1D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6FD0-D367-1145-BEE3-31874006C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4" r="12908"/>
          <a:stretch/>
        </p:blipFill>
        <p:spPr>
          <a:xfrm>
            <a:off x="6396868" y="1507176"/>
            <a:ext cx="831270" cy="9906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2C0EBF-1427-7846-940C-DBDE201D3D69}"/>
              </a:ext>
            </a:extLst>
          </p:cNvPr>
          <p:cNvGrpSpPr/>
          <p:nvPr/>
        </p:nvGrpSpPr>
        <p:grpSpPr>
          <a:xfrm>
            <a:off x="7316978" y="1932296"/>
            <a:ext cx="152051" cy="174044"/>
            <a:chOff x="2856229" y="1898319"/>
            <a:chExt cx="49496" cy="69655"/>
          </a:xfrm>
        </p:grpSpPr>
        <p:cxnSp>
          <p:nvCxnSpPr>
            <p:cNvPr id="35" name="Google Shape;615;p30">
              <a:extLst>
                <a:ext uri="{FF2B5EF4-FFF2-40B4-BE49-F238E27FC236}">
                  <a16:creationId xmlns:a16="http://schemas.microsoft.com/office/drawing/2014/main" id="{CCC5CB73-9B6E-CC4C-B9C5-30C0D80726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615;p30">
              <a:extLst>
                <a:ext uri="{FF2B5EF4-FFF2-40B4-BE49-F238E27FC236}">
                  <a16:creationId xmlns:a16="http://schemas.microsoft.com/office/drawing/2014/main" id="{6EC1AA35-1964-BE4A-8098-0FF1BC507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Frame 12">
            <a:extLst>
              <a:ext uri="{FF2B5EF4-FFF2-40B4-BE49-F238E27FC236}">
                <a16:creationId xmlns:a16="http://schemas.microsoft.com/office/drawing/2014/main" id="{12623E38-2E1A-3244-816F-B6080C6F5430}"/>
              </a:ext>
            </a:extLst>
          </p:cNvPr>
          <p:cNvSpPr/>
          <p:nvPr/>
        </p:nvSpPr>
        <p:spPr>
          <a:xfrm>
            <a:off x="7619325" y="1455088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5DE4B-8F83-274A-8DD6-B9859E8E1E10}"/>
              </a:ext>
            </a:extLst>
          </p:cNvPr>
          <p:cNvSpPr txBox="1"/>
          <p:nvPr/>
        </p:nvSpPr>
        <p:spPr>
          <a:xfrm>
            <a:off x="7662266" y="147433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4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287398-2F44-5A4F-AC88-6979A1BF6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ame 40">
            <a:extLst>
              <a:ext uri="{FF2B5EF4-FFF2-40B4-BE49-F238E27FC236}">
                <a16:creationId xmlns:a16="http://schemas.microsoft.com/office/drawing/2014/main" id="{831B28D1-FACA-1048-BCA7-79A052F4895B}"/>
              </a:ext>
            </a:extLst>
          </p:cNvPr>
          <p:cNvSpPr/>
          <p:nvPr/>
        </p:nvSpPr>
        <p:spPr>
          <a:xfrm>
            <a:off x="7619325" y="3183720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C5D92-537B-EB4E-B0D3-102358FD4AA3}"/>
              </a:ext>
            </a:extLst>
          </p:cNvPr>
          <p:cNvSpPr txBox="1"/>
          <p:nvPr/>
        </p:nvSpPr>
        <p:spPr>
          <a:xfrm>
            <a:off x="7662266" y="320296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37B018-F7A9-744A-9758-C391F96C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172" y="3388531"/>
            <a:ext cx="2194330" cy="749283"/>
          </a:xfrm>
          <a:prstGeom prst="rect">
            <a:avLst/>
          </a:prstGeom>
        </p:spPr>
      </p:pic>
      <p:sp>
        <p:nvSpPr>
          <p:cNvPr id="46" name="Google Shape;1328;p46">
            <a:extLst>
              <a:ext uri="{FF2B5EF4-FFF2-40B4-BE49-F238E27FC236}">
                <a16:creationId xmlns:a16="http://schemas.microsoft.com/office/drawing/2014/main" id="{688670CA-18EC-2E4C-A754-5D817C260BCB}"/>
              </a:ext>
            </a:extLst>
          </p:cNvPr>
          <p:cNvSpPr txBox="1">
            <a:spLocks/>
          </p:cNvSpPr>
          <p:nvPr/>
        </p:nvSpPr>
        <p:spPr>
          <a:xfrm>
            <a:off x="5438934" y="2378834"/>
            <a:ext cx="5667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HOG</a:t>
            </a:r>
          </a:p>
        </p:txBody>
      </p:sp>
      <p:sp>
        <p:nvSpPr>
          <p:cNvPr id="47" name="Google Shape;1328;p46">
            <a:extLst>
              <a:ext uri="{FF2B5EF4-FFF2-40B4-BE49-F238E27FC236}">
                <a16:creationId xmlns:a16="http://schemas.microsoft.com/office/drawing/2014/main" id="{9A977065-1DA5-1542-AEBD-9C4B37ACBCC2}"/>
              </a:ext>
            </a:extLst>
          </p:cNvPr>
          <p:cNvSpPr txBox="1">
            <a:spLocks/>
          </p:cNvSpPr>
          <p:nvPr/>
        </p:nvSpPr>
        <p:spPr>
          <a:xfrm>
            <a:off x="6595800" y="2398612"/>
            <a:ext cx="5446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CA2B2-939F-424B-AE50-AF907CC7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99" y="989474"/>
            <a:ext cx="7306485" cy="39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10081-3F7B-B049-8F86-B53ABFBC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24" y="853265"/>
            <a:ext cx="7299576" cy="42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644834" y="1403638"/>
            <a:ext cx="1854331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Demo video here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17883" y="989481"/>
            <a:ext cx="7952082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782485" y="-476250"/>
            <a:ext cx="1286643" cy="2922298"/>
            <a:chOff x="4987800" y="-64350"/>
            <a:chExt cx="1400352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5409434" y="2812229"/>
              <a:ext cx="978718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569838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576</Words>
  <Application>Microsoft Macintosh PowerPoint</Application>
  <PresentationFormat>On-screen Show (16:9)</PresentationFormat>
  <Paragraphs>107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Share Tech</vt:lpstr>
      <vt:lpstr>Maven Pro</vt:lpstr>
      <vt:lpstr>Livvic</vt:lpstr>
      <vt:lpstr>Nunito</vt:lpstr>
      <vt:lpstr>Helvetica Neue</vt:lpstr>
      <vt:lpstr>Fira Sans Condensed</vt:lpstr>
      <vt:lpstr>Proxima Nova</vt:lpstr>
      <vt:lpstr>Arial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 Segmentation</vt:lpstr>
      <vt:lpstr>Fine Tuning Yolov5</vt:lpstr>
      <vt:lpstr>Dlib Face-Recogntion</vt:lpstr>
      <vt:lpstr>Inference Side</vt:lpstr>
      <vt:lpstr>Model Performance</vt:lpstr>
      <vt:lpstr>Knock-Knock in Action</vt:lpstr>
      <vt:lpstr>Challenges</vt:lpstr>
      <vt:lpstr>Next Steps</vt:lpstr>
      <vt:lpstr>To do’s (remove slide)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Steven Leung (sleung2)</cp:lastModifiedBy>
  <cp:revision>24</cp:revision>
  <dcterms:modified xsi:type="dcterms:W3CDTF">2021-08-03T21:23:33Z</dcterms:modified>
</cp:coreProperties>
</file>